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56" r:id="rId2"/>
    <p:sldId id="281" r:id="rId3"/>
    <p:sldId id="257" r:id="rId4"/>
    <p:sldId id="277" r:id="rId5"/>
    <p:sldId id="279" r:id="rId6"/>
    <p:sldId id="265" r:id="rId7"/>
    <p:sldId id="268" r:id="rId8"/>
    <p:sldId id="262" r:id="rId9"/>
    <p:sldId id="261" r:id="rId10"/>
    <p:sldId id="276" r:id="rId11"/>
    <p:sldId id="280" r:id="rId12"/>
    <p:sldId id="27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E5"/>
    <a:srgbClr val="005AAA"/>
    <a:srgbClr val="59523E"/>
    <a:srgbClr val="046380"/>
    <a:srgbClr val="EFE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87669" autoAdjust="0"/>
  </p:normalViewPr>
  <p:slideViewPr>
    <p:cSldViewPr snapToGrid="0">
      <p:cViewPr varScale="1">
        <p:scale>
          <a:sx n="101" d="100"/>
          <a:sy n="101" d="100"/>
        </p:scale>
        <p:origin x="144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EA304-A5BE-43DA-8721-2840A5AA8F9A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F31B4-F32A-4D54-B5C5-733DBD86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511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423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374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43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6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486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96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967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708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574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691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F31B4-F32A-4D54-B5C5-733DBD86F9F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8C5C0-CCB8-4D9A-A515-78B893DD0F04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72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0C8A-75C2-41B6-BE35-78373F3A300E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27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0A7A-87CC-47DF-AAF3-F39C4D1E6870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8BA2-9D20-4104-B45D-DDB89A6F72DB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30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7157-2078-4974-AC1E-922D1C5FF65D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96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1003-0EBD-4C28-A736-22DE6427ECE4}" type="datetime1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07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7A29-D1C4-4692-875A-B4C3A12F9F4E}" type="datetime1">
              <a:rPr lang="ru-RU" smtClean="0"/>
              <a:t>11.06.2021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88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01F4-FD82-4FC1-85EF-225F10598495}" type="datetime1">
              <a:rPr lang="ru-RU" smtClean="0"/>
              <a:t>11.06.2021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1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4D29-21CA-44BA-AB6A-DEB88E403DA9}" type="datetime1">
              <a:rPr lang="ru-RU" smtClean="0"/>
              <a:t>11.06.2021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79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2CF3-4A82-4E7F-B069-D477BAE431B4}" type="datetime1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82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4752-90BE-4D6A-B850-2BB53BFF738D}" type="datetime1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52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B48E8-865A-458B-927D-20314FDCBA63}" type="datetime1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C6E5-DBB0-4A5E-B997-B14C7E9D2C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46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64603"/>
            <a:ext cx="9144000" cy="1215935"/>
          </a:xfrm>
        </p:spPr>
        <p:txBody>
          <a:bodyPr>
            <a:noAutofit/>
          </a:bodyPr>
          <a:lstStyle/>
          <a:p>
            <a:r>
              <a:rPr lang="ru-RU" sz="2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УПРАВЛЕНИЯ КАЧЕСТВОМ АЛЬТЕРНАТИВНОГО КРОЛИКОВОДСТВА В УСЛОВИЯХ НЕЧЕРНОЗЕМЬЯ</a:t>
            </a:r>
            <a:endParaRPr lang="ru-RU" sz="25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0582" y="301675"/>
            <a:ext cx="104832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МИНИСТЕРСТВО ОБРАЗОВАНИЯ И НАУКИ РОССИЙСКОЙ ФЕДЕРАЦИИ</a:t>
            </a:r>
          </a:p>
          <a:p>
            <a:pPr algn="ctr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федеральное государственное автономное образовательное учреждение высшего образования</a:t>
            </a:r>
          </a:p>
          <a:p>
            <a:pPr algn="ctr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«САНКТ-ПЕТЕРБУРГСКИЙ ГОСУДАРСТВЕННЫЙ УНИВЕРСИТЕТ </a:t>
            </a:r>
            <a:b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АЭРОКОСМИЧЕСКОГО ПРИБОРОСТРОЕНИЯ»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23802" y="4115978"/>
            <a:ext cx="61200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Выполнил: </a:t>
            </a:r>
          </a:p>
          <a:p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студент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группы №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М666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Богданов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Онуфрий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Дормидонтович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.т.н.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Тушавин Владимир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Александрович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226659" y="6050897"/>
            <a:ext cx="17386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</a:t>
            </a:r>
          </a:p>
          <a:p>
            <a:pPr algn="ctr"/>
            <a:r>
              <a:rPr lang="ru-RU" sz="160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581" y="3225914"/>
            <a:ext cx="104832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Магистерская диссертация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направлению подготовки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27.04.02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—Управление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6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25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</a:t>
            </a:r>
            <a:endParaRPr lang="ru-RU" sz="25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8198" y="1304999"/>
            <a:ext cx="104426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По теме диссертации опубликовано 2 статьи общим объёмом 1,3 печатных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листа:</a:t>
            </a:r>
          </a:p>
          <a:p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Богданов О. Д. Разведение кроликов в подвале вуза //Кроликовод заполярья. № 5. 2017. с. 11-12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Богданов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О. Д.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Практические проблемы стандартизации усов кроликов//Методы менеджмента всего.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№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3.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2017. с.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111-132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25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1838" y="1489665"/>
            <a:ext cx="6380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Апробация разработанной методики проходила в </a:t>
            </a:r>
            <a:r>
              <a:rPr lang="ru-RU" dirty="0" smtClean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компании ООО «Вектор».</a:t>
            </a:r>
            <a:endParaRPr lang="ru-RU" dirty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199" y="2866341"/>
            <a:ext cx="69197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1. Снижение финансовых потерь от бракованной продукции составило 9,1% в условных единицах по сравнению с прошлым периодом.</a:t>
            </a:r>
          </a:p>
          <a:p>
            <a:endParaRPr lang="ru-RU" dirty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2. Среднее время между падежом кроликов увеличилось до 23 дней.</a:t>
            </a:r>
          </a:p>
          <a:p>
            <a:endParaRPr lang="ru-RU" dirty="0" smtClean="0"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3. Предложенный методический подход используется в операционной деятельности предприятия, что подтверждается актом внедрения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25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</a:t>
            </a:r>
            <a:endParaRPr lang="ru-RU" sz="25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Картинки по запросу акт внедре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065" y="1489665"/>
            <a:ext cx="3337735" cy="461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17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1838" y="3093403"/>
            <a:ext cx="5648325" cy="671195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example@example.com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12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Базовое множество применяемых средств (методов, моделей, методик, процедур, алгоритмов, подходов, приемов, способов, стандартов) управления качеством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альтернативного кролиководства</a:t>
            </a:r>
            <a:endParaRPr lang="ru-RU" sz="16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188306"/>
              </p:ext>
            </p:extLst>
          </p:nvPr>
        </p:nvGraphicFramePr>
        <p:xfrm>
          <a:off x="838198" y="1144270"/>
          <a:ext cx="10515604" cy="4685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1">
                  <a:extLst>
                    <a:ext uri="{9D8B030D-6E8A-4147-A177-3AD203B41FA5}">
                      <a16:colId xmlns:a16="http://schemas.microsoft.com/office/drawing/2014/main" val="3935518137"/>
                    </a:ext>
                  </a:extLst>
                </a:gridCol>
                <a:gridCol w="2628901">
                  <a:extLst>
                    <a:ext uri="{9D8B030D-6E8A-4147-A177-3AD203B41FA5}">
                      <a16:colId xmlns:a16="http://schemas.microsoft.com/office/drawing/2014/main" val="1077765076"/>
                    </a:ext>
                  </a:extLst>
                </a:gridCol>
                <a:gridCol w="2628901">
                  <a:extLst>
                    <a:ext uri="{9D8B030D-6E8A-4147-A177-3AD203B41FA5}">
                      <a16:colId xmlns:a16="http://schemas.microsoft.com/office/drawing/2014/main" val="2078236899"/>
                    </a:ext>
                  </a:extLst>
                </a:gridCol>
                <a:gridCol w="2628901">
                  <a:extLst>
                    <a:ext uri="{9D8B030D-6E8A-4147-A177-3AD203B41FA5}">
                      <a16:colId xmlns:a16="http://schemas.microsoft.com/office/drawing/2014/main" val="2467504156"/>
                    </a:ext>
                  </a:extLst>
                </a:gridCol>
              </a:tblGrid>
              <a:tr h="695029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научных школ квалиметрии (теоретических и базисных основ)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Ученые представители данной научной школы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Научно-методические средства управления качеством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технологического управления качеством (нормативно-технические средства)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671676"/>
                  </a:ext>
                </a:extLst>
              </a:tr>
              <a:tr h="448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экспертно-статистического оценивания свойств, методы проверки статистических гипотез и статистической значимости 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 П. Адлер, Г. Г.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Азгальдов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Б. В. Бойцов,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Гличев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В. В.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Гостев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C. Я. Гродзенский, Г. С.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Гун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В. Н. Клячкин,, В. В.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Окрепилов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В. К. Федюкин и др.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Сочетание количественных методов  и менеджмента качества. 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Р ИСО 9000-2015 ГОСТ Р ИСО 9001-2015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02269"/>
                  </a:ext>
                </a:extLst>
              </a:tr>
              <a:tr h="448674"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Квалиметрическая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теория выборочной совокупности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Э.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Дёминг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Ф.Тэйлор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У.Шухарт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Д.Джуран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Цикл улучшений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Шухарта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принципы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Деминга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спираль качества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Джурана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 ИСО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9001-2015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970808"/>
                  </a:ext>
                </a:extLst>
              </a:tr>
              <a:tr h="75378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Инжиниринг качества, теория полного контроля качества в организации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Исикава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Г.Тагути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Ш.Шинго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С.Синго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А.Г.Варжапетян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др.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Диаграммы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Исикавы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метод робастного управления процессами; процессная модель качества.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 ИСО/МЭК 31000 - 2010 ГОСТ Р ИСО 9000-2015 ГОСТ Р ИСО 9001-2015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448351"/>
                  </a:ext>
                </a:extLst>
              </a:tr>
              <a:tr h="44867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Всеобщее управление качеством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TQM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Ф.Кросби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Т.Петерс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К.Меллер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М.Болдридж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 качества </a:t>
                      </a:r>
                      <a:r>
                        <a:rPr lang="ru-RU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Петерса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Модель TQM; RADAR-матрица; способы (методы) достижения делового совершенства.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Р ИСО 9000-2015 ГОСТ Р ИСО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9001-2015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786516"/>
                  </a:ext>
                </a:extLst>
              </a:tr>
              <a:tr h="44867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качеством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альтернативного кролиководства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Петров, Р. Баширов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Модернизация бережливых</a:t>
                      </a:r>
                      <a:r>
                        <a:rPr lang="ru-R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шести сигм применительно к предметной области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11597-77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35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3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300" dirty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Актуальность темы исследования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553419"/>
            <a:ext cx="5286375" cy="738664"/>
          </a:xfrm>
          <a:prstGeom prst="rect">
            <a:avLst/>
          </a:prstGeom>
          <a:ln w="28575">
            <a:solidFill>
              <a:srgbClr val="9CBEE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Альтернативное кролиководство недостаточно развито в стране</a:t>
            </a:r>
            <a:endParaRPr lang="ru-RU" sz="2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1580540"/>
            <a:ext cx="5286375" cy="738664"/>
          </a:xfrm>
          <a:prstGeom prst="rect">
            <a:avLst/>
          </a:prstGeom>
          <a:ln w="28575">
            <a:solidFill>
              <a:srgbClr val="9CBEE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Р ИСО 9001-2015 ничего не говорит о кроликах</a:t>
            </a:r>
            <a:endParaRPr lang="ru-RU" sz="2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8200" y="2752150"/>
            <a:ext cx="5286375" cy="1384995"/>
          </a:xfrm>
          <a:prstGeom prst="rect">
            <a:avLst/>
          </a:prstGeom>
          <a:ln w="28575">
            <a:solidFill>
              <a:srgbClr val="9CBEE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11597-77. Шкурки </a:t>
            </a: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кошки домашней меховые выделанные. Технические </a:t>
            </a:r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не учитывает изменившиеся экономические условия</a:t>
            </a:r>
            <a:endParaRPr lang="ru-RU" sz="2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91346" y="1580540"/>
            <a:ext cx="4362454" cy="11541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100" dirty="0" smtClean="0">
                <a:solidFill>
                  <a:schemeClr val="lt1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Стандарты не учитывают, что кролики – это не только ценный мех</a:t>
            </a:r>
            <a:endParaRPr lang="ru-RU" sz="2100" dirty="0">
              <a:solidFill>
                <a:schemeClr val="lt1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991346" y="3168424"/>
            <a:ext cx="4362454" cy="1384995"/>
          </a:xfrm>
          <a:prstGeom prst="rect">
            <a:avLst/>
          </a:prstGeom>
          <a:ln w="28575">
            <a:solidFill>
              <a:srgbClr val="9CBEE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Возникающие </a:t>
            </a:r>
            <a:r>
              <a:rPr lang="ru-RU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трудности:</a:t>
            </a:r>
            <a:endParaRPr lang="ru-RU" sz="21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</a:t>
            </a:r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</a:t>
            </a: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</a:t>
            </a:r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 альтернативного кролиководства</a:t>
            </a:r>
            <a:endParaRPr lang="ru-RU" sz="2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91346" y="5816619"/>
            <a:ext cx="4362454" cy="338554"/>
          </a:xfrm>
          <a:prstGeom prst="rect">
            <a:avLst/>
          </a:prstGeom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тема является актуальной и значимой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16200000">
            <a:off x="6286500" y="3851396"/>
            <a:ext cx="55245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54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Номер слайда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4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38200" y="1082045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мездры на основе разработки методики альтернативного кролиководства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838200" y="2448932"/>
            <a:ext cx="1051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проблема: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методологию управления качеством процессов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оволосения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кроликов </a:t>
            </a:r>
          </a:p>
          <a:p>
            <a:pPr algn="just"/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исследования: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существующих подходов и инструментов управления качеством на примере процесса альтернативного кролиководства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качеством на ключевых этапах жизненного цикла альтернативного кролиководства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апробацию полученных результатов на действующем предприятии и сформулировать научно-технические предложения по внедрению разработанной методики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8200" y="1577103"/>
            <a:ext cx="105156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6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 </a:t>
            </a:r>
            <a:r>
              <a:rPr lang="ru-RU" sz="16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альтернативное кролиководство </a:t>
            </a:r>
            <a:endParaRPr lang="ru-RU" sz="16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 </a:t>
            </a:r>
            <a:r>
              <a:rPr lang="ru-RU" sz="16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механизмы повышения характеристик качества </a:t>
            </a:r>
            <a:r>
              <a:rPr lang="ru-RU" sz="16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мездры </a:t>
            </a:r>
            <a:r>
              <a:rPr lang="ru-RU" sz="16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рыночных условиях.</a:t>
            </a: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3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Логика работы</a:t>
            </a:r>
            <a:endParaRPr lang="ru-RU" sz="33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ыноска со стрелкой вправо 10"/>
          <p:cNvSpPr/>
          <p:nvPr/>
        </p:nvSpPr>
        <p:spPr>
          <a:xfrm>
            <a:off x="838200" y="2282997"/>
            <a:ext cx="3143451" cy="902966"/>
          </a:xfrm>
          <a:prstGeom prst="rightArrowCallout">
            <a:avLst>
              <a:gd name="adj1" fmla="val 22595"/>
              <a:gd name="adj2" fmla="val 25000"/>
              <a:gd name="adj3" fmla="val 25000"/>
              <a:gd name="adj4" fmla="val 82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существующих практик и нормативов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4524274" y="2282997"/>
            <a:ext cx="3143451" cy="902966"/>
          </a:xfrm>
          <a:prstGeom prst="rightArrowCallout">
            <a:avLst>
              <a:gd name="adj1" fmla="val 22595"/>
              <a:gd name="adj2" fmla="val 25000"/>
              <a:gd name="adj3" fmla="val 25000"/>
              <a:gd name="adj4" fmla="val 82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управления качеством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Выноска со стрелкой вправо 12"/>
          <p:cNvSpPr/>
          <p:nvPr/>
        </p:nvSpPr>
        <p:spPr>
          <a:xfrm>
            <a:off x="8210349" y="2282998"/>
            <a:ext cx="3143451" cy="902966"/>
          </a:xfrm>
          <a:prstGeom prst="rightArrowCallout">
            <a:avLst>
              <a:gd name="adj1" fmla="val 22595"/>
              <a:gd name="adj2" fmla="val 25000"/>
              <a:gd name="adj3" fmla="val 25000"/>
              <a:gd name="adj4" fmla="val 82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и научно-технические предложения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Загнутый угол 13"/>
          <p:cNvSpPr/>
          <p:nvPr/>
        </p:nvSpPr>
        <p:spPr>
          <a:xfrm>
            <a:off x="8548159" y="1324551"/>
            <a:ext cx="1934431" cy="61416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и внедрение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верх 14"/>
          <p:cNvSpPr/>
          <p:nvPr/>
        </p:nvSpPr>
        <p:spPr>
          <a:xfrm>
            <a:off x="9223006" y="1977103"/>
            <a:ext cx="584735" cy="26750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24273" y="3319878"/>
            <a:ext cx="624851" cy="3847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A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10349" y="3319879"/>
            <a:ext cx="559514" cy="3847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10173" y="3319879"/>
            <a:ext cx="351378" cy="3847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199" y="3823127"/>
            <a:ext cx="3143451" cy="1749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Анализ существующих инструментов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качества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DMAIC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DMADV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,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DFSS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Обзор действующих стандартов в области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кролиководства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24273" y="3838516"/>
            <a:ext cx="3143451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SIPOC</a:t>
            </a:r>
            <a:endParaRPr lang="ru-R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Карта процесса;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Диаграмма Парето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FMEA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Контрольные карты редких событий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Гадание по Таро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Антропомантия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210347" y="3838516"/>
            <a:ext cx="3143451" cy="1995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Методика управления качеством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альтерантивного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кролиководства</a:t>
            </a:r>
          </a:p>
          <a:p>
            <a:pPr marL="285750" indent="-285750">
              <a:lnSpc>
                <a:spcPct val="100000"/>
              </a:lnSpc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Организационно-технические мероприятия</a:t>
            </a:r>
          </a:p>
          <a:p>
            <a:pPr marL="285750" indent="-28575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Практические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результаты внедрения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4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3300" dirty="0" smtClean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Построение карты процесса и еще чего-то</a:t>
            </a:r>
            <a:endParaRPr lang="ru-RU" sz="3300" dirty="0">
              <a:solidFill>
                <a:schemeClr val="l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/>
              <a:t>6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62625" y="5954137"/>
            <a:ext cx="56959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построения карты процессов: все будет хорошо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68" name="Picture 120" descr="Картинки по запросу разделка крол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614" y="1732547"/>
            <a:ext cx="6911517" cy="383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0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36249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25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Еще какие-то умные картинки из работы</a:t>
            </a:r>
            <a:endParaRPr lang="ru-RU" sz="25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03960" y="6167758"/>
            <a:ext cx="10515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картинки показывают, что кроликов надо кормить, тогда они лучше прибавляют вес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Картинки по запросу схема эвакуации аа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019" y="1808786"/>
            <a:ext cx="299085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352674" y="1238838"/>
            <a:ext cx="53668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управления риском инновационного проекта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0" name="Picture 8" descr="Картинки по запросу схема кролик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99" y="1752820"/>
            <a:ext cx="2857500" cy="3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47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38200" y="1495732"/>
            <a:ext cx="1051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Произведен анализ текущей нормативной документации, регламентирующей процесс альтернативного кролиководства.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После анализа, существующих инструментов качества, на основе метода 3П,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разработана методика управления качеством альтернативного кролиководства в условиях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нечерноземья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Внедрение разработанной методики позволило увеличить надои на 10%,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ROI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на 50%, а волосатость кроликов на 23%.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ru-RU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25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 выводы</a:t>
            </a:r>
            <a:endParaRPr lang="ru-RU" sz="25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5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8200" y="1680552"/>
            <a:ext cx="10515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Положения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, разработанные в диссертации, были представлены в материалах:</a:t>
            </a: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международной научно-практической конференции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«Актуальные проблемы кролиководства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»,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Бобруйск,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2016;</a:t>
            </a: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международной научно-практической конференции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«Человек, кролик, общество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»,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Санкт-Петербург,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2016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C6E5-DBB0-4A5E-B997-B14C7E9D2CA5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1" algn="ctr"/>
            <a:r>
              <a:rPr lang="ru-RU" sz="2500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</a:t>
            </a:r>
            <a:endParaRPr lang="ru-RU" sz="25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914400" y="3832225"/>
            <a:ext cx="10515600" cy="67119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/>
            <a:r>
              <a:rPr lang="ru-RU" sz="25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новизна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38200" y="4783553"/>
            <a:ext cx="1051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Разработана и апробирована методика управления качеством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альтернативного кролиководства,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отличающаяся тем, что на основании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разработанной модели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применен комплексный подход,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включающий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в себя использование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метода 3П, позволяющий повысить результативность процесса в 1.5 раза.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45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859</Words>
  <Application>Microsoft Office PowerPoint</Application>
  <PresentationFormat>Широкоэкранный</PresentationFormat>
  <Paragraphs>127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Times New Roman</vt:lpstr>
      <vt:lpstr>Тема Office</vt:lpstr>
      <vt:lpstr>МЕТОДИКА УПРАВЛЕНИЯ КАЧЕСТВОМ АЛЬТЕРНАТИВНОГО КРОЛИКОВОДСТВА В УСЛОВИЯХ НЕЧЕРНОЗЕМЬЯ</vt:lpstr>
      <vt:lpstr>Базовое множество применяемых средств (методов, моделей, методик, процедур, алгоритмов, подходов, приемов, способов, стандартов) управления качеством альтернативного кролиководства</vt:lpstr>
      <vt:lpstr>Актуальность темы исследования</vt:lpstr>
      <vt:lpstr>Базовые положения</vt:lpstr>
      <vt:lpstr>Логика работы</vt:lpstr>
      <vt:lpstr>Построение карты процесса и еще чего-то</vt:lpstr>
      <vt:lpstr>Еще какие-то умные картинки из работы</vt:lpstr>
      <vt:lpstr>Результаты и выводы</vt:lpstr>
      <vt:lpstr>Апробация</vt:lpstr>
      <vt:lpstr>Публикации</vt:lpstr>
      <vt:lpstr>Внедрение</vt:lpstr>
      <vt:lpstr>Спасибо за внимание! example@example.com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2017-01-30T08:43:52Z</dcterms:created>
  <dcterms:modified xsi:type="dcterms:W3CDTF">2021-06-11T11:55:07Z</dcterms:modified>
</cp:coreProperties>
</file>